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93" r:id="rId3"/>
    <p:sldId id="281" r:id="rId4"/>
    <p:sldId id="295" r:id="rId5"/>
    <p:sldId id="296" r:id="rId6"/>
    <p:sldId id="309" r:id="rId7"/>
    <p:sldId id="297" r:id="rId8"/>
    <p:sldId id="298" r:id="rId9"/>
    <p:sldId id="299" r:id="rId10"/>
    <p:sldId id="300" r:id="rId11"/>
    <p:sldId id="301" r:id="rId12"/>
    <p:sldId id="302" r:id="rId13"/>
    <p:sldId id="310" r:id="rId14"/>
    <p:sldId id="283" r:id="rId15"/>
    <p:sldId id="274" r:id="rId16"/>
    <p:sldId id="284" r:id="rId17"/>
    <p:sldId id="303" r:id="rId18"/>
    <p:sldId id="304" r:id="rId19"/>
    <p:sldId id="286" r:id="rId20"/>
    <p:sldId id="287" r:id="rId21"/>
    <p:sldId id="305" r:id="rId22"/>
    <p:sldId id="285" r:id="rId23"/>
    <p:sldId id="306" r:id="rId24"/>
    <p:sldId id="307" r:id="rId25"/>
    <p:sldId id="289" r:id="rId26"/>
    <p:sldId id="308" r:id="rId27"/>
    <p:sldId id="288" r:id="rId28"/>
    <p:sldId id="294" r:id="rId29"/>
    <p:sldId id="292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19AED-DF25-4204-AA5F-69F1067C0EA2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938F0-0483-4869-8723-DED3D9F581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96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698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161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779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2089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411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637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081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603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6621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703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8822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8765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7025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7778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820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790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055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615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30805-1830-4A36-9E9C-F801FC3A4AD8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289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3906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018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661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01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841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206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45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F4B6B7-8FCB-C076-C90C-DF4E76E127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71E902-4E14-0A5F-B7FB-F364B88A2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554D9B-C805-13B1-6896-6F4A01C85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3B565F-0099-D92B-0473-7F42A1A0F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5478C4-D180-CAC2-25F2-FFA4D913A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654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F2DE68-16DB-0FAB-CE3D-70AF3CDB7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050B66F-326C-635C-2A99-A9090A7C8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8A08D9-D0A2-E838-2074-5AFBA46B3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4F22CE-32E8-8C56-4C1C-9F3DD8E6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3CC4A0-03FA-E45D-AF9D-7414C912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93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CC57B4-5AC6-48F8-77CB-8EEF5D6E0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CF79783-46A1-5F2B-70FE-12A354C9F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58FD8A-E5D0-1593-B528-3092C503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D87242-81B1-2709-F24C-F63198BDB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85D82B-90A1-028B-CAC9-0FFBDA4D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93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3BDA9-7E1B-4D54-67B6-309A7B15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5EA09E-CC23-DCA0-6E28-24961F9A6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4FA879-42EA-3A05-18EC-E35349844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2ED873-F859-E64E-81AA-B194587DE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8C3606-B189-6477-12CD-0F5B15D5F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13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70B12A-3292-8791-A1CF-3751B9326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84B0EB-A374-7E76-9C59-04AD7B3BD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C404C7-A9EB-2019-10DC-066B450CD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FFD75F-B859-92BE-FD8E-A0A253F8C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27E2D0-A4EA-695D-8806-FD1C91CF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620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C994AA-286A-032B-D5EB-5FD284EF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F3B6A9-7628-F83F-9943-873079D2A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ACE993-95D6-5AAE-F31D-683F3E0DB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8CBD78-2364-B60B-D333-074EF85DB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8965CC-7070-E609-96A3-122DF9A8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9E3190-7F0E-68A0-5CA6-1E9144A3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82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BE60BA-DE23-14CA-9BA6-2865C5F86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899152-955D-4B25-B38C-686F48F21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053D010-4DB3-3208-3062-084760551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60CF766-6F44-8739-F07A-384CCE9A8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923B476-B485-7C99-C3EB-B0E0FD2B21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7D17226-01AB-F245-588D-3F323776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1C3D09E-9A73-C236-6044-969154826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A14485-7FCF-10D2-FC2E-181A942C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244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12C081-FED6-A774-22CB-2711AB631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BB3AB2B-90C4-C9A5-38D9-FE67B68A1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1C25285-03B5-14C0-660F-8007C3589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B437F6-8BAA-1850-328D-24AEE0B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04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73118E6-2504-5BB8-C151-BDDEF5D6E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726300B-CB15-CFFB-C8F3-7C83F105D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DB36B2-60CD-B6C6-B86D-239FF072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481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27F2F0-1928-211A-51F6-7843F19FA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0265C3-1303-C2B1-BB3D-229F69D38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AF4D551-BEBE-3A92-36D8-8ABA5D966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C33E75F-AE6C-D6B7-47C7-BF14E2062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CA608C7-E6BE-F3E2-D5E1-AE7DD87B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B318F4-6E6A-3CA1-96EB-A4C55BF1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442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DEAEC-718A-AD2A-2BE1-CB76B4B22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3DE441D-8A03-C1DA-A758-81897E6BD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6461350-CC36-AE9D-6190-3225773DA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AA83FE-B628-E3CC-276D-79EC5D554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A68D78-171F-D320-1AF5-795BFCD64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AA9F2F-D839-FC4C-8811-BFC266936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7825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959EF-3373-5B36-5DD1-4044F440E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6C6A6C-7826-D7F6-BAA6-3691F294F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378C2D-A58F-DCC6-8E1C-4645CB2F2D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64A5EC-A266-38C9-2DF7-08F72924F0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25F084-CD86-45A1-2A20-3406147BD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99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3CE1B-D3A1-72E4-2387-ACA4EDFC8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87858"/>
            <a:ext cx="12192000" cy="836803"/>
          </a:xfrm>
        </p:spPr>
        <p:txBody>
          <a:bodyPr>
            <a:normAutofit/>
          </a:bodyPr>
          <a:lstStyle/>
          <a:p>
            <a:r>
              <a:rPr lang="ru-RU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ОБЛАСТНОЕ ГОСУДАРСТВЕННОЕ БЮДЖЕТНОЕ </a:t>
            </a:r>
            <a:br>
              <a:rPr lang="ru-RU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ПРОФЕССИОНАЛЬНОЕ ОБРАЗОВАТЕЛЬНОЕ УЧРЕЖДЕНИЕ </a:t>
            </a:r>
            <a:br>
              <a:rPr lang="ru-RU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«ТОМСКИЙ ЭКОНОМИКО-ПРОМЫШЛЕННЫЙ КОЛЛЕДЖ»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AF513A-76B7-312B-D032-274C7D504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49474"/>
            <a:ext cx="9144000" cy="2329933"/>
          </a:xfrm>
        </p:spPr>
        <p:txBody>
          <a:bodyPr>
            <a:normAutofit fontScale="85000" lnSpcReduction="10000"/>
          </a:bodyPr>
          <a:lstStyle/>
          <a:p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И ПРОЕКТИРОВАНИЕ САЙТА</a:t>
            </a:r>
          </a:p>
          <a:p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ANIBLOOM</a:t>
            </a:r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  <a:p>
            <a:r>
              <a:rPr lang="ru-RU" sz="21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Курсовой проект</a:t>
            </a:r>
            <a:endParaRPr lang="en-US" sz="21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1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СПЕЦИАЛЬНОСТЬ 09.02.07 ИНФОРМАЦИОННЫЕ СИСТЕМЫ И ПРОГРАММИРОВАНИЕ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9F3CAA-1A64-28FB-2E71-2CF44275A5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85" y="251849"/>
            <a:ext cx="1826868" cy="110882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CCC261-376E-5E90-0F15-FE54232275E5}"/>
              </a:ext>
            </a:extLst>
          </p:cNvPr>
          <p:cNvSpPr txBox="1"/>
          <p:nvPr/>
        </p:nvSpPr>
        <p:spPr>
          <a:xfrm>
            <a:off x="5477470" y="6436281"/>
            <a:ext cx="1407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ТОМСК 2024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56995-BC46-4F05-4BA0-944D6771D09B}"/>
              </a:ext>
            </a:extLst>
          </p:cNvPr>
          <p:cNvSpPr txBox="1"/>
          <p:nvPr/>
        </p:nvSpPr>
        <p:spPr>
          <a:xfrm>
            <a:off x="9311510" y="4343400"/>
            <a:ext cx="288049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Выполнили:</a:t>
            </a:r>
          </a:p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Студенты группы 1912с</a:t>
            </a:r>
          </a:p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Заикин В.А</a:t>
            </a:r>
          </a:p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Рюгин А.И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Руководитель КП</a:t>
            </a:r>
          </a:p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Уляхин В.А</a:t>
            </a:r>
          </a:p>
        </p:txBody>
      </p:sp>
    </p:spTree>
    <p:extLst>
      <p:ext uri="{BB962C8B-B14F-4D97-AF65-F5344CB8AC3E}">
        <p14:creationId xmlns:p14="http://schemas.microsoft.com/office/powerpoint/2010/main" val="47279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6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Диаграмма базы данных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493D8C-B6E5-8001-0CCE-05F3D046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377" y="1500317"/>
            <a:ext cx="8883246" cy="467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0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2797405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Процесс создания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58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Автотесты</a:t>
            </a:r>
            <a:endParaRPr lang="ru-RU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12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FD0527A-2079-D4F9-F177-87E8B991E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424" y="1104382"/>
            <a:ext cx="7257151" cy="487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3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3CE1B-D3A1-72E4-2387-ACA4EDFC8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687" y="421719"/>
            <a:ext cx="9144000" cy="1087437"/>
          </a:xfrm>
        </p:spPr>
        <p:txBody>
          <a:bodyPr>
            <a:normAutofit/>
          </a:bodyPr>
          <a:lstStyle/>
          <a:p>
            <a:endParaRPr lang="ru-RU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AF513A-76B7-312B-D032-274C7D504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09662"/>
            <a:ext cx="9144000" cy="782409"/>
          </a:xfrm>
        </p:spPr>
        <p:txBody>
          <a:bodyPr>
            <a:normAutofit lnSpcReduction="10000"/>
          </a:bodyPr>
          <a:lstStyle/>
          <a:p>
            <a:r>
              <a:rPr lang="en-US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FRONT-</a:t>
            </a:r>
            <a:r>
              <a:rPr lang="ru-RU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9F3CAA-1A64-28FB-2E71-2CF44275A5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6" y="335438"/>
            <a:ext cx="2075948" cy="126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</p:spTree>
    <p:extLst>
      <p:ext uri="{BB962C8B-B14F-4D97-AF65-F5344CB8AC3E}">
        <p14:creationId xmlns:p14="http://schemas.microsoft.com/office/powerpoint/2010/main" val="367090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Функционал сайта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14</a:t>
            </a:fld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082687-FD8E-4F0C-A0EA-82B866AE32F0}"/>
              </a:ext>
            </a:extLst>
          </p:cNvPr>
          <p:cNvSpPr txBox="1"/>
          <p:nvPr/>
        </p:nvSpPr>
        <p:spPr>
          <a:xfrm>
            <a:off x="550505" y="1416097"/>
            <a:ext cx="96909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МОДАЛЬНОЕ ОКОШКО, ГОВОРЯЩЕЕ ОБ ОШИБКЕ ИЛИ УСПЕХЕ: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E71AE4-AB5F-A599-04B7-ED875438F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655" y="4735599"/>
            <a:ext cx="5694690" cy="96120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D82C03-62B4-861B-A931-69BEA0C52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655" y="2161396"/>
            <a:ext cx="5663060" cy="12161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F42829-6401-4431-B6C2-BD7A904CB194}"/>
              </a:ext>
            </a:extLst>
          </p:cNvPr>
          <p:cNvSpPr txBox="1"/>
          <p:nvPr/>
        </p:nvSpPr>
        <p:spPr>
          <a:xfrm>
            <a:off x="5555207" y="3764163"/>
            <a:ext cx="10815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ИЛИ</a:t>
            </a:r>
          </a:p>
        </p:txBody>
      </p:sp>
    </p:spTree>
    <p:extLst>
      <p:ext uri="{BB962C8B-B14F-4D97-AF65-F5344CB8AC3E}">
        <p14:creationId xmlns:p14="http://schemas.microsoft.com/office/powerpoint/2010/main" val="189422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213157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Главная-1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2F5B3F-9D2D-2CEF-609C-2064085B1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889" y="1342696"/>
            <a:ext cx="8040222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2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213157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Главная-2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077A4B-A7B7-E1B2-3063-FDC50BC6A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087" y="1353271"/>
            <a:ext cx="10029825" cy="463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5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213157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Авторизация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88E5A8-0803-4FC6-6C84-D54611B5F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126" y="1232908"/>
            <a:ext cx="7145747" cy="510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1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213157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Регистрация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B05092-C9E3-FE85-DC54-D769A88DE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956" y="1232908"/>
            <a:ext cx="6938088" cy="509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9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213157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Страница админ-панели-1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66B09A-AB09-1C0F-34A8-91DD92703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079" y="1333706"/>
            <a:ext cx="6129842" cy="47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3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Цель и задачи курсового проекта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</a:t>
            </a:fld>
            <a:endParaRPr lang="ru-RU"/>
          </a:p>
        </p:txBody>
      </p:sp>
      <p:sp>
        <p:nvSpPr>
          <p:cNvPr id="24" name="Нижний колонтитул 19">
            <a:extLst>
              <a:ext uri="{FF2B5EF4-FFF2-40B4-BE49-F238E27FC236}">
                <a16:creationId xmlns:a16="http://schemas.microsoft.com/office/drawing/2014/main" id="{E759BF4B-54D7-2485-394D-859671ECA84A}"/>
              </a:ext>
            </a:extLst>
          </p:cNvPr>
          <p:cNvSpPr txBox="1">
            <a:spLocks/>
          </p:cNvSpPr>
          <p:nvPr/>
        </p:nvSpPr>
        <p:spPr>
          <a:xfrm>
            <a:off x="1065391" y="1775361"/>
            <a:ext cx="10288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400" b="1" dirty="0">
                <a:solidFill>
                  <a:schemeClr val="tx1"/>
                </a:solidFill>
              </a:rPr>
              <a:t>ЦЕЛЬ КУРСОВОГО ПРОЕКТА – проектирование и разработка сайта «</a:t>
            </a:r>
            <a:r>
              <a:rPr lang="en-US" sz="2400" b="1" dirty="0" err="1">
                <a:solidFill>
                  <a:schemeClr val="tx1"/>
                </a:solidFill>
              </a:rPr>
              <a:t>Anibloom</a:t>
            </a:r>
            <a:r>
              <a:rPr lang="ru-RU" sz="2400" b="1" dirty="0">
                <a:solidFill>
                  <a:schemeClr val="tx1"/>
                </a:solidFill>
              </a:rPr>
              <a:t>»</a:t>
            </a:r>
          </a:p>
        </p:txBody>
      </p:sp>
      <p:sp>
        <p:nvSpPr>
          <p:cNvPr id="5" name="Нижний колонтитул 19">
            <a:extLst>
              <a:ext uri="{FF2B5EF4-FFF2-40B4-BE49-F238E27FC236}">
                <a16:creationId xmlns:a16="http://schemas.microsoft.com/office/drawing/2014/main" id="{5B6FADED-1457-8A1D-AA51-48323B3F2001}"/>
              </a:ext>
            </a:extLst>
          </p:cNvPr>
          <p:cNvSpPr txBox="1">
            <a:spLocks/>
          </p:cNvSpPr>
          <p:nvPr/>
        </p:nvSpPr>
        <p:spPr>
          <a:xfrm>
            <a:off x="1065387" y="2501552"/>
            <a:ext cx="4349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400" b="1" dirty="0">
                <a:solidFill>
                  <a:schemeClr val="tx1"/>
                </a:solidFill>
              </a:rPr>
              <a:t>ЗАДАЧИ КУРСОВОГО ПРОЕКТА:</a:t>
            </a:r>
          </a:p>
        </p:txBody>
      </p:sp>
      <p:sp>
        <p:nvSpPr>
          <p:cNvPr id="8" name="Нижний колонтитул 19">
            <a:extLst>
              <a:ext uri="{FF2B5EF4-FFF2-40B4-BE49-F238E27FC236}">
                <a16:creationId xmlns:a16="http://schemas.microsoft.com/office/drawing/2014/main" id="{4E5C0C5B-57D7-2CBC-8254-7FAA22D31C54}"/>
              </a:ext>
            </a:extLst>
          </p:cNvPr>
          <p:cNvSpPr txBox="1">
            <a:spLocks/>
          </p:cNvSpPr>
          <p:nvPr/>
        </p:nvSpPr>
        <p:spPr>
          <a:xfrm>
            <a:off x="1065389" y="2313294"/>
            <a:ext cx="4792485" cy="1244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endParaRPr lang="ru-RU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5951B-8325-CC06-D95E-79D307F9E711}"/>
              </a:ext>
            </a:extLst>
          </p:cNvPr>
          <p:cNvSpPr txBox="1"/>
          <p:nvPr/>
        </p:nvSpPr>
        <p:spPr>
          <a:xfrm>
            <a:off x="1065388" y="2999094"/>
            <a:ext cx="42148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000" dirty="0"/>
              <a:t>Проектирование </a:t>
            </a:r>
            <a:r>
              <a:rPr lang="en-US" sz="2000" dirty="0"/>
              <a:t>API </a:t>
            </a:r>
            <a:r>
              <a:rPr lang="ru-RU" sz="2000" dirty="0"/>
              <a:t>сайта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Проектирование макета сайта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Вёрстка страниц сайта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Разработка функционала сайта</a:t>
            </a:r>
          </a:p>
        </p:txBody>
      </p:sp>
    </p:spTree>
    <p:extLst>
      <p:ext uri="{BB962C8B-B14F-4D97-AF65-F5344CB8AC3E}">
        <p14:creationId xmlns:p14="http://schemas.microsoft.com/office/powerpoint/2010/main" val="414080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213157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Страница админ-панели-2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C97E6A-7FE5-DC27-6825-BB5ED7803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541" y="1476346"/>
            <a:ext cx="7478917" cy="41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213157"/>
            <a:ext cx="12192000" cy="1263189"/>
          </a:xfrm>
        </p:spPr>
        <p:txBody>
          <a:bodyPr>
            <a:noAutofit/>
          </a:bodyPr>
          <a:lstStyle/>
          <a:p>
            <a:pPr algn="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Просмотр товаров конкретной категории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21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B13768-D0D0-731C-AA25-652AC393D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620" y="1476346"/>
            <a:ext cx="6504760" cy="471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1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213157"/>
            <a:ext cx="10236918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Просмотр конкретного товара и его отзывов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22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53B9533-F686-0598-33B0-86769A27E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226" y="1373503"/>
            <a:ext cx="6211547" cy="494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0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213157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Страница для создания товара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086941-CBD2-831F-4DCC-F581F30BD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216" y="1232908"/>
            <a:ext cx="8089568" cy="475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6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213157"/>
            <a:ext cx="10236917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Страница для редактирования товара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E5816F-1FF5-7560-C462-084E86F83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184" y="1345605"/>
            <a:ext cx="6053632" cy="50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7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995081" y="213157"/>
            <a:ext cx="11196919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Просмотр своего профиля и заказов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609451-8774-1F9A-C90F-116F942FB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864" y="1476346"/>
            <a:ext cx="7106272" cy="485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1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627095" y="213157"/>
            <a:ext cx="10564906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Страница для редактирования профиля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734889-CF41-0B0A-2DE0-853DEDF9F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092" y="1419299"/>
            <a:ext cx="6391816" cy="499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1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213157"/>
            <a:ext cx="10236917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Просмотр корзины и оформление заказа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01AF50-7F13-89FC-7D15-A69D102B1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347" y="1393638"/>
            <a:ext cx="8003305" cy="496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152908"/>
            <a:ext cx="10236917" cy="1263189"/>
          </a:xfrm>
        </p:spPr>
        <p:txBody>
          <a:bodyPr>
            <a:noAutofit/>
          </a:bodyPr>
          <a:lstStyle/>
          <a:p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Заключение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28</a:t>
            </a:fld>
            <a:endParaRPr lang="ru-RU"/>
          </a:p>
        </p:txBody>
      </p:sp>
      <p:sp>
        <p:nvSpPr>
          <p:cNvPr id="8" name="Нижний колонтитул 19">
            <a:extLst>
              <a:ext uri="{FF2B5EF4-FFF2-40B4-BE49-F238E27FC236}">
                <a16:creationId xmlns:a16="http://schemas.microsoft.com/office/drawing/2014/main" id="{4E5C0C5B-57D7-2CBC-8254-7FAA22D31C54}"/>
              </a:ext>
            </a:extLst>
          </p:cNvPr>
          <p:cNvSpPr txBox="1">
            <a:spLocks/>
          </p:cNvSpPr>
          <p:nvPr/>
        </p:nvSpPr>
        <p:spPr>
          <a:xfrm>
            <a:off x="793929" y="1416097"/>
            <a:ext cx="4792485" cy="1244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A08A97-16A3-6077-B570-26448F80E607}"/>
              </a:ext>
            </a:extLst>
          </p:cNvPr>
          <p:cNvSpPr txBox="1"/>
          <p:nvPr/>
        </p:nvSpPr>
        <p:spPr>
          <a:xfrm>
            <a:off x="671513" y="1416097"/>
            <a:ext cx="10726558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ходе выполнения курсового проекта удалось успешно выполнить цель проекта. Также все поставленные задачи были успешно выполнены, а именно: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Было спроектировано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сайта.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Был спроектирован и разработан макет сайта.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Была произведена вёрстка страниц сайта.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Был спроектирован и разработан функционал сайта.</a:t>
            </a:r>
          </a:p>
        </p:txBody>
      </p:sp>
    </p:spTree>
    <p:extLst>
      <p:ext uri="{BB962C8B-B14F-4D97-AF65-F5344CB8AC3E}">
        <p14:creationId xmlns:p14="http://schemas.microsoft.com/office/powerpoint/2010/main" val="394633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1908" y="318136"/>
            <a:ext cx="888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ОГБПОУ «ТОМСКИЙ ЭКОНОМИКО-ПРОМЫШЛЕННЫЙ КОЛЛЕДЖ»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0" y="152908"/>
            <a:ext cx="1152957" cy="699789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CF70BA9-6747-41C9-AE32-66E6E9290487}"/>
              </a:ext>
            </a:extLst>
          </p:cNvPr>
          <p:cNvSpPr/>
          <p:nvPr/>
        </p:nvSpPr>
        <p:spPr>
          <a:xfrm>
            <a:off x="3627760" y="2828835"/>
            <a:ext cx="49364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Заикин Вадим Анатольевич</a:t>
            </a:r>
          </a:p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Рюгин Алексей Иванович</a:t>
            </a:r>
          </a:p>
          <a:p>
            <a:pPr algn="ctr"/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Студенты группы 1912с</a:t>
            </a:r>
          </a:p>
        </p:txBody>
      </p:sp>
    </p:spTree>
    <p:extLst>
      <p:ext uri="{BB962C8B-B14F-4D97-AF65-F5344CB8AC3E}">
        <p14:creationId xmlns:p14="http://schemas.microsoft.com/office/powerpoint/2010/main" val="390868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Технологии и ПО для создания веб-сайта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431857" cy="869068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3</a:t>
            </a:fld>
            <a:endParaRPr lang="ru-RU"/>
          </a:p>
        </p:txBody>
      </p:sp>
      <p:sp>
        <p:nvSpPr>
          <p:cNvPr id="2" name="Нижний колонтитул 19">
            <a:extLst>
              <a:ext uri="{FF2B5EF4-FFF2-40B4-BE49-F238E27FC236}">
                <a16:creationId xmlns:a16="http://schemas.microsoft.com/office/drawing/2014/main" id="{ACCB6C99-A1EA-F715-3FD3-43CB0E79E8EB}"/>
              </a:ext>
            </a:extLst>
          </p:cNvPr>
          <p:cNvSpPr txBox="1">
            <a:spLocks/>
          </p:cNvSpPr>
          <p:nvPr/>
        </p:nvSpPr>
        <p:spPr>
          <a:xfrm>
            <a:off x="4038600" y="1233534"/>
            <a:ext cx="430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tx1"/>
                </a:solidFill>
              </a:rPr>
              <a:t>ТЕХНОЛОГИИ</a:t>
            </a:r>
            <a:r>
              <a:rPr lang="ru-RU" sz="20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tx1"/>
                </a:solidFill>
              </a:rPr>
              <a:t>ПРОГРАММИРОВАНИЯ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3D740C-F4C3-47AC-7184-7D52FE424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16" y="2031740"/>
            <a:ext cx="1263189" cy="126318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FFA9A5-19EF-306D-8B74-FD6449905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333" y="2031740"/>
            <a:ext cx="1216786" cy="126318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B8D2B9-205D-C06E-6212-F4EB07FD35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813" y="1975863"/>
            <a:ext cx="1303489" cy="1303489"/>
          </a:xfrm>
          <a:prstGeom prst="rect">
            <a:avLst/>
          </a:prstGeom>
        </p:spPr>
      </p:pic>
      <p:sp>
        <p:nvSpPr>
          <p:cNvPr id="24" name="Нижний колонтитул 19">
            <a:extLst>
              <a:ext uri="{FF2B5EF4-FFF2-40B4-BE49-F238E27FC236}">
                <a16:creationId xmlns:a16="http://schemas.microsoft.com/office/drawing/2014/main" id="{E759BF4B-54D7-2485-394D-859671ECA84A}"/>
              </a:ext>
            </a:extLst>
          </p:cNvPr>
          <p:cNvSpPr txBox="1">
            <a:spLocks/>
          </p:cNvSpPr>
          <p:nvPr/>
        </p:nvSpPr>
        <p:spPr>
          <a:xfrm>
            <a:off x="4038600" y="357987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tx1"/>
                </a:solidFill>
              </a:rPr>
              <a:t>ПРОГРАММНОЕ ОБЕСПЕЧЕНИЕ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EE2D378-8B23-621A-942D-4AD1903A4D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9462" y="4677180"/>
            <a:ext cx="1944354" cy="5358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490916-4F4C-423B-5061-E41E8D8228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451" y="4219602"/>
            <a:ext cx="2176088" cy="145101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EB78AF4-7026-F383-D9F0-8071E6883F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591" y="2031739"/>
            <a:ext cx="1458648" cy="126318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96639A6-D891-771C-A261-B64C846AD1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295" y="1486927"/>
            <a:ext cx="3308244" cy="220549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DED9AF-CB67-C6D0-4821-5F243E9AE1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051" y="4499893"/>
            <a:ext cx="890437" cy="8904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C1E90C-6D9A-68D4-0DA3-9D5F4E44C2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745" y="4338132"/>
            <a:ext cx="1289255" cy="12892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0F11C7-853F-A868-8546-9A88C04033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97518" y="4545510"/>
            <a:ext cx="3618007" cy="79920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BBE78C8-EB3D-02DF-58B3-75500005B2B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18" y="2013453"/>
            <a:ext cx="2793190" cy="130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4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Общее описание проекта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4</a:t>
            </a:fld>
            <a:endParaRPr lang="ru-RU"/>
          </a:p>
        </p:txBody>
      </p:sp>
      <p:sp>
        <p:nvSpPr>
          <p:cNvPr id="12" name="Нижний колонтитул 19">
            <a:extLst>
              <a:ext uri="{FF2B5EF4-FFF2-40B4-BE49-F238E27FC236}">
                <a16:creationId xmlns:a16="http://schemas.microsoft.com/office/drawing/2014/main" id="{95F72179-3DDC-E455-A874-C41324203910}"/>
              </a:ext>
            </a:extLst>
          </p:cNvPr>
          <p:cNvSpPr txBox="1">
            <a:spLocks/>
          </p:cNvSpPr>
          <p:nvPr/>
        </p:nvSpPr>
        <p:spPr>
          <a:xfrm>
            <a:off x="6561316" y="1775360"/>
            <a:ext cx="4349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Категории товаров подразделяются на несколько групп:</a:t>
            </a:r>
          </a:p>
        </p:txBody>
      </p:sp>
      <p:sp>
        <p:nvSpPr>
          <p:cNvPr id="13" name="Нижний колонтитул 19">
            <a:extLst>
              <a:ext uri="{FF2B5EF4-FFF2-40B4-BE49-F238E27FC236}">
                <a16:creationId xmlns:a16="http://schemas.microsoft.com/office/drawing/2014/main" id="{7B5D61A6-D71B-CA8B-A99F-CD7302609DC5}"/>
              </a:ext>
            </a:extLst>
          </p:cNvPr>
          <p:cNvSpPr txBox="1">
            <a:spLocks/>
          </p:cNvSpPr>
          <p:nvPr/>
        </p:nvSpPr>
        <p:spPr>
          <a:xfrm>
            <a:off x="6561316" y="3155155"/>
            <a:ext cx="4349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Манга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Кружки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4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Дакимакуры</a:t>
            </a:r>
            <a:endParaRPr lang="ru-RU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Значки</a:t>
            </a:r>
          </a:p>
        </p:txBody>
      </p:sp>
      <p:pic>
        <p:nvPicPr>
          <p:cNvPr id="2" name="Picture 4" descr="Пользователь - Пользовательский интерфейс и жесты Иконки">
            <a:extLst>
              <a:ext uri="{FF2B5EF4-FFF2-40B4-BE49-F238E27FC236}">
                <a16:creationId xmlns:a16="http://schemas.microsoft.com/office/drawing/2014/main" id="{9E4EDA1E-854D-08FD-985A-EFEBACAF1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239" y="1566222"/>
            <a:ext cx="2230361" cy="223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D694A4-FAD2-FF0F-8F17-F84D450B7096}"/>
              </a:ext>
            </a:extLst>
          </p:cNvPr>
          <p:cNvSpPr txBox="1"/>
          <p:nvPr/>
        </p:nvSpPr>
        <p:spPr>
          <a:xfrm>
            <a:off x="291732" y="4863998"/>
            <a:ext cx="2631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Пользователь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72775-4FC7-6613-DC6C-975A64A46845}"/>
              </a:ext>
            </a:extLst>
          </p:cNvPr>
          <p:cNvSpPr txBox="1"/>
          <p:nvPr/>
        </p:nvSpPr>
        <p:spPr>
          <a:xfrm>
            <a:off x="3145690" y="4854479"/>
            <a:ext cx="2938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Администратор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1D7EDE0-F23E-A2A3-38D8-8BBA5CAB747F}"/>
              </a:ext>
            </a:extLst>
          </p:cNvPr>
          <p:cNvCxnSpPr/>
          <p:nvPr/>
        </p:nvCxnSpPr>
        <p:spPr>
          <a:xfrm flipH="1">
            <a:off x="1672825" y="3796582"/>
            <a:ext cx="468351" cy="11289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CA52D04-EAA5-EF02-6E53-68FCD8AA43E3}"/>
              </a:ext>
            </a:extLst>
          </p:cNvPr>
          <p:cNvCxnSpPr>
            <a:cxnSpLocks/>
          </p:cNvCxnSpPr>
          <p:nvPr/>
        </p:nvCxnSpPr>
        <p:spPr>
          <a:xfrm>
            <a:off x="3670581" y="3796582"/>
            <a:ext cx="468351" cy="11289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06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Общее описание функционала проекта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631254" cy="990092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5</a:t>
            </a:fld>
            <a:endParaRPr lang="ru-RU"/>
          </a:p>
        </p:txBody>
      </p:sp>
      <p:sp>
        <p:nvSpPr>
          <p:cNvPr id="11" name="Нижний колонтитул 19">
            <a:extLst>
              <a:ext uri="{FF2B5EF4-FFF2-40B4-BE49-F238E27FC236}">
                <a16:creationId xmlns:a16="http://schemas.microsoft.com/office/drawing/2014/main" id="{6F833A3D-B941-BF4E-9DC9-2AD7F81EE9E6}"/>
              </a:ext>
            </a:extLst>
          </p:cNvPr>
          <p:cNvSpPr txBox="1">
            <a:spLocks/>
          </p:cNvSpPr>
          <p:nvPr/>
        </p:nvSpPr>
        <p:spPr>
          <a:xfrm>
            <a:off x="516358" y="1435551"/>
            <a:ext cx="3522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Функционал пользователя:</a:t>
            </a:r>
          </a:p>
        </p:txBody>
      </p:sp>
      <p:sp>
        <p:nvSpPr>
          <p:cNvPr id="12" name="Нижний колонтитул 19">
            <a:extLst>
              <a:ext uri="{FF2B5EF4-FFF2-40B4-BE49-F238E27FC236}">
                <a16:creationId xmlns:a16="http://schemas.microsoft.com/office/drawing/2014/main" id="{95F72179-3DDC-E455-A874-C41324203910}"/>
              </a:ext>
            </a:extLst>
          </p:cNvPr>
          <p:cNvSpPr txBox="1">
            <a:spLocks/>
          </p:cNvSpPr>
          <p:nvPr/>
        </p:nvSpPr>
        <p:spPr>
          <a:xfrm>
            <a:off x="3360916" y="1416096"/>
            <a:ext cx="47924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Функционал авторизированного пользователя:</a:t>
            </a:r>
          </a:p>
        </p:txBody>
      </p:sp>
      <p:sp>
        <p:nvSpPr>
          <p:cNvPr id="13" name="Нижний колонтитул 19">
            <a:extLst>
              <a:ext uri="{FF2B5EF4-FFF2-40B4-BE49-F238E27FC236}">
                <a16:creationId xmlns:a16="http://schemas.microsoft.com/office/drawing/2014/main" id="{7B5D61A6-D71B-CA8B-A99F-CD7302609DC5}"/>
              </a:ext>
            </a:extLst>
          </p:cNvPr>
          <p:cNvSpPr txBox="1">
            <a:spLocks/>
          </p:cNvSpPr>
          <p:nvPr/>
        </p:nvSpPr>
        <p:spPr>
          <a:xfrm>
            <a:off x="3293681" y="1983864"/>
            <a:ext cx="4926954" cy="3671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Просмотр своего профиля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Выход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товара в корзину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Просмотр своей корзины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Оформление заказа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Оставление отзыва для определённого товара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Редактирование корзины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Редактирование своего профиля</a:t>
            </a:r>
          </a:p>
        </p:txBody>
      </p:sp>
      <p:sp>
        <p:nvSpPr>
          <p:cNvPr id="15" name="Нижний колонтитул 19">
            <a:extLst>
              <a:ext uri="{FF2B5EF4-FFF2-40B4-BE49-F238E27FC236}">
                <a16:creationId xmlns:a16="http://schemas.microsoft.com/office/drawing/2014/main" id="{01BC387E-28D2-5CA5-23B1-8B3A1CB7C172}"/>
              </a:ext>
            </a:extLst>
          </p:cNvPr>
          <p:cNvSpPr txBox="1">
            <a:spLocks/>
          </p:cNvSpPr>
          <p:nvPr/>
        </p:nvSpPr>
        <p:spPr>
          <a:xfrm>
            <a:off x="175699" y="2246390"/>
            <a:ext cx="4349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Регистрация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Авторизация</a:t>
            </a:r>
          </a:p>
        </p:txBody>
      </p:sp>
      <p:sp>
        <p:nvSpPr>
          <p:cNvPr id="2" name="Нижний колонтитул 19">
            <a:extLst>
              <a:ext uri="{FF2B5EF4-FFF2-40B4-BE49-F238E27FC236}">
                <a16:creationId xmlns:a16="http://schemas.microsoft.com/office/drawing/2014/main" id="{C64AB979-D8A5-68AA-265D-795AA17F2E0B}"/>
              </a:ext>
            </a:extLst>
          </p:cNvPr>
          <p:cNvSpPr txBox="1">
            <a:spLocks/>
          </p:cNvSpPr>
          <p:nvPr/>
        </p:nvSpPr>
        <p:spPr>
          <a:xfrm>
            <a:off x="7956177" y="1416097"/>
            <a:ext cx="38951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Функционал администратора:</a:t>
            </a:r>
          </a:p>
        </p:txBody>
      </p:sp>
      <p:sp>
        <p:nvSpPr>
          <p:cNvPr id="3" name="Нижний колонтитул 19">
            <a:extLst>
              <a:ext uri="{FF2B5EF4-FFF2-40B4-BE49-F238E27FC236}">
                <a16:creationId xmlns:a16="http://schemas.microsoft.com/office/drawing/2014/main" id="{4173D267-0130-DB14-AC61-9F65D1DB76AE}"/>
              </a:ext>
            </a:extLst>
          </p:cNvPr>
          <p:cNvSpPr txBox="1">
            <a:spLocks/>
          </p:cNvSpPr>
          <p:nvPr/>
        </p:nvSpPr>
        <p:spPr>
          <a:xfrm>
            <a:off x="8034617" y="1835816"/>
            <a:ext cx="3895165" cy="27798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категории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товара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Редактирование категории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Редактирование товара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Удаление категории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Удаление товара</a:t>
            </a:r>
          </a:p>
        </p:txBody>
      </p:sp>
    </p:spTree>
    <p:extLst>
      <p:ext uri="{BB962C8B-B14F-4D97-AF65-F5344CB8AC3E}">
        <p14:creationId xmlns:p14="http://schemas.microsoft.com/office/powerpoint/2010/main" val="110423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3CE1B-D3A1-72E4-2387-ACA4EDFC8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687" y="421719"/>
            <a:ext cx="9144000" cy="1087437"/>
          </a:xfrm>
        </p:spPr>
        <p:txBody>
          <a:bodyPr>
            <a:normAutofit/>
          </a:bodyPr>
          <a:lstStyle/>
          <a:p>
            <a:endParaRPr lang="ru-RU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AF513A-76B7-312B-D032-274C7D504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09662"/>
            <a:ext cx="9144000" cy="782409"/>
          </a:xfrm>
        </p:spPr>
        <p:txBody>
          <a:bodyPr>
            <a:normAutofit lnSpcReduction="10000"/>
          </a:bodyPr>
          <a:lstStyle/>
          <a:p>
            <a:r>
              <a:rPr lang="en-US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BACK-</a:t>
            </a:r>
            <a:r>
              <a:rPr lang="ru-RU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9F3CAA-1A64-28FB-2E71-2CF44275A5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0" y="120285"/>
            <a:ext cx="1791637" cy="1087437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</p:spTree>
    <p:extLst>
      <p:ext uri="{BB962C8B-B14F-4D97-AF65-F5344CB8AC3E}">
        <p14:creationId xmlns:p14="http://schemas.microsoft.com/office/powerpoint/2010/main" val="256689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Концептуальная модель БД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7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CD1C58-F516-FAAA-3184-75675557E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052" y="1103359"/>
            <a:ext cx="7241895" cy="494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9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Логическая модель БД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B1DCAE-130C-2078-52BE-68CCA2E5F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087" y="1120906"/>
            <a:ext cx="7206830" cy="509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Физическая модель БД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9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AC82D00-5A0B-AE6C-48E1-66B633A4E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54" y="1350064"/>
            <a:ext cx="9361145" cy="500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5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445</Words>
  <Application>Microsoft Office PowerPoint</Application>
  <PresentationFormat>Широкоэкранный</PresentationFormat>
  <Paragraphs>162</Paragraphs>
  <Slides>29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Tahoma</vt:lpstr>
      <vt:lpstr>Wingdings</vt:lpstr>
      <vt:lpstr>Тема Office</vt:lpstr>
      <vt:lpstr>ОБЛАСТНОЕ ГОСУДАРСТВЕННОЕ БЮДЖЕТНОЕ  ПРОФЕССИОНАЛЬНОЕ ОБРАЗОВАТЕЛЬНОЕ УЧРЕЖДЕНИЕ  «ТОМСКИЙ ЭКОНОМИКО-ПРОМЫШЛЕННЫЙ КОЛЛЕДЖ»</vt:lpstr>
      <vt:lpstr>Цель и задачи курсового проекта</vt:lpstr>
      <vt:lpstr>Технологии и ПО для создания веб-сайта</vt:lpstr>
      <vt:lpstr>Общее описание проекта</vt:lpstr>
      <vt:lpstr>Общее описание функционала проекта</vt:lpstr>
      <vt:lpstr>Презентация PowerPoint</vt:lpstr>
      <vt:lpstr>Концептуальная модель БД</vt:lpstr>
      <vt:lpstr>Логическая модель БД</vt:lpstr>
      <vt:lpstr>Физическая модель БД</vt:lpstr>
      <vt:lpstr>Диаграмма базы данных</vt:lpstr>
      <vt:lpstr>Процесс создания API</vt:lpstr>
      <vt:lpstr>Автотесты</vt:lpstr>
      <vt:lpstr>Презентация PowerPoint</vt:lpstr>
      <vt:lpstr>Функционал сайта</vt:lpstr>
      <vt:lpstr>Итог: Главная-1</vt:lpstr>
      <vt:lpstr>Итог: Главная-2</vt:lpstr>
      <vt:lpstr>Итог: Авторизация</vt:lpstr>
      <vt:lpstr>Итог: Регистрация</vt:lpstr>
      <vt:lpstr>Итог: Страница админ-панели-1</vt:lpstr>
      <vt:lpstr>Итог: Страница админ-панели-2</vt:lpstr>
      <vt:lpstr>Итог: Просмотр товаров конкретной категории</vt:lpstr>
      <vt:lpstr>Итог: Просмотр конкретного товара и его отзывов</vt:lpstr>
      <vt:lpstr>Итог: Страница для создания товара</vt:lpstr>
      <vt:lpstr>Итог: Страница для редактирования товара</vt:lpstr>
      <vt:lpstr>Итог: Просмотр своего профиля и заказов</vt:lpstr>
      <vt:lpstr>Итог: Страница для редактирования профиля</vt:lpstr>
      <vt:lpstr>Итог: Просмотр корзины и оформление заказа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ОБЛАСТНОЕ ГОСУДАРСТВЕННОЕ БЮДЖЕТНОЕ  ПРОФЕССИОНАЛЬНОЕ ОБРАЗОВАТЕЛЬНОЕ УЧРЕЖДЕНИЕ  «ТОМСКИЙ ЭКОНОМИКО-ПРОМЫШЛЕННЫЙ КОЛЛЕДЖ»</dc:title>
  <dc:creator>Алексей Рюгин</dc:creator>
  <cp:lastModifiedBy>Алексей Рюгин</cp:lastModifiedBy>
  <cp:revision>4</cp:revision>
  <dcterms:created xsi:type="dcterms:W3CDTF">2022-04-01T08:16:54Z</dcterms:created>
  <dcterms:modified xsi:type="dcterms:W3CDTF">2024-04-15T04:28:21Z</dcterms:modified>
</cp:coreProperties>
</file>